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7" r:id="rId3"/>
    <p:sldId id="257" r:id="rId4"/>
    <p:sldId id="258" r:id="rId5"/>
    <p:sldId id="259" r:id="rId6"/>
    <p:sldId id="260" r:id="rId7"/>
    <p:sldId id="261" r:id="rId8"/>
    <p:sldId id="262" r:id="rId9"/>
    <p:sldId id="263" r:id="rId10"/>
    <p:sldId id="264" r:id="rId11"/>
    <p:sldId id="269" r:id="rId12"/>
    <p:sldId id="266" r:id="rId13"/>
    <p:sldId id="265"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4622" autoAdjust="0"/>
  </p:normalViewPr>
  <p:slideViewPr>
    <p:cSldViewPr>
      <p:cViewPr>
        <p:scale>
          <a:sx n="73" d="100"/>
          <a:sy n="73" d="100"/>
        </p:scale>
        <p:origin x="-97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45034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14895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221583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292951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313022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37336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178749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352432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414348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417634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47EBA5-BEF4-4AE3-A531-FE85D047B720}" type="datetimeFigureOut">
              <a:rPr lang="es-ES" smtClean="0"/>
              <a:t>12/06/2016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5135F3-D946-4397-97C9-533D4520A65F}" type="slidenum">
              <a:rPr lang="es-ES" smtClean="0"/>
              <a:t>‹Nº›</a:t>
            </a:fld>
            <a:endParaRPr lang="es-ES"/>
          </a:p>
        </p:txBody>
      </p:sp>
    </p:spTree>
    <p:extLst>
      <p:ext uri="{BB962C8B-B14F-4D97-AF65-F5344CB8AC3E}">
        <p14:creationId xmlns:p14="http://schemas.microsoft.com/office/powerpoint/2010/main" val="300104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7EBA5-BEF4-4AE3-A531-FE85D047B720}" type="datetimeFigureOut">
              <a:rPr lang="es-ES" smtClean="0"/>
              <a:t>12/06/2016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135F3-D946-4397-97C9-533D4520A65F}" type="slidenum">
              <a:rPr lang="es-ES" smtClean="0"/>
              <a:t>‹Nº›</a:t>
            </a:fld>
            <a:endParaRPr lang="es-ES"/>
          </a:p>
        </p:txBody>
      </p:sp>
    </p:spTree>
    <p:extLst>
      <p:ext uri="{BB962C8B-B14F-4D97-AF65-F5344CB8AC3E}">
        <p14:creationId xmlns:p14="http://schemas.microsoft.com/office/powerpoint/2010/main" val="45736709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51520" y="134634"/>
            <a:ext cx="8712968" cy="6534726"/>
          </a:xfrm>
          <a:prstGeom prst="rect">
            <a:avLst/>
          </a:prstGeom>
          <a:noFill/>
          <a:ln>
            <a:noFill/>
          </a:ln>
          <a:effectLst>
            <a:outerShdw blurRad="635000"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a:off x="685800" y="404664"/>
            <a:ext cx="7772400" cy="3744415"/>
          </a:xfrm>
        </p:spPr>
        <p:txBody>
          <a:bodyPr>
            <a:normAutofit/>
          </a:bodyPr>
          <a:lstStyle/>
          <a:p>
            <a:r>
              <a:rPr lang="es-ES" dirty="0" smtClean="0">
                <a:solidFill>
                  <a:srgbClr val="000066"/>
                </a:solidFill>
                <a:latin typeface="Berlin Sans FB Demi" panose="020E0802020502020306" pitchFamily="34" charset="0"/>
                <a:cs typeface="Aharoni" pitchFamily="2" charset="-79"/>
              </a:rPr>
              <a:t>CONSIDERACIONES DE DERECHO PENAL MATERIAL Y PROCESAL AL HILO DE LA SENTENCIA DEL CASO </a:t>
            </a:r>
            <a:br>
              <a:rPr lang="es-ES" dirty="0" smtClean="0">
                <a:solidFill>
                  <a:srgbClr val="000066"/>
                </a:solidFill>
                <a:latin typeface="Berlin Sans FB Demi" panose="020E0802020502020306" pitchFamily="34" charset="0"/>
                <a:cs typeface="Aharoni" pitchFamily="2" charset="-79"/>
              </a:rPr>
            </a:br>
            <a:r>
              <a:rPr lang="es-ES" dirty="0" smtClean="0">
                <a:solidFill>
                  <a:srgbClr val="000066"/>
                </a:solidFill>
                <a:latin typeface="Berlin Sans FB Demi" panose="020E0802020502020306" pitchFamily="34" charset="0"/>
                <a:cs typeface="Aharoni" pitchFamily="2" charset="-79"/>
              </a:rPr>
              <a:t>«ISABEL CARRASCO»</a:t>
            </a:r>
            <a:endParaRPr lang="es-ES" dirty="0">
              <a:solidFill>
                <a:srgbClr val="000066"/>
              </a:solidFill>
              <a:latin typeface="Berlin Sans FB Demi" panose="020E0802020502020306" pitchFamily="34" charset="0"/>
              <a:cs typeface="Aharoni" pitchFamily="2" charset="-79"/>
            </a:endParaRPr>
          </a:p>
        </p:txBody>
      </p:sp>
      <p:sp>
        <p:nvSpPr>
          <p:cNvPr id="3" name="2 Subtítulo"/>
          <p:cNvSpPr>
            <a:spLocks noGrp="1"/>
          </p:cNvSpPr>
          <p:nvPr>
            <p:ph type="subTitle" idx="1"/>
          </p:nvPr>
        </p:nvSpPr>
        <p:spPr>
          <a:xfrm>
            <a:off x="1187624" y="4077072"/>
            <a:ext cx="7056784" cy="2304255"/>
          </a:xfrm>
        </p:spPr>
        <p:txBody>
          <a:bodyPr>
            <a:normAutofit fontScale="77500" lnSpcReduction="20000"/>
          </a:bodyPr>
          <a:lstStyle/>
          <a:p>
            <a:r>
              <a:rPr lang="es-ES" b="1" dirty="0" smtClean="0">
                <a:solidFill>
                  <a:srgbClr val="C00000"/>
                </a:solidFill>
                <a:latin typeface="Berlin Sans FB Demi" panose="020E0802020502020306" pitchFamily="34" charset="0"/>
              </a:rPr>
              <a:t>XIX Seminario Interuniversitario Internacional de Derecho Penal</a:t>
            </a:r>
          </a:p>
          <a:p>
            <a:r>
              <a:rPr lang="es-ES" b="1" dirty="0">
                <a:solidFill>
                  <a:srgbClr val="C00000"/>
                </a:solidFill>
                <a:latin typeface="Berlin Sans FB Demi" panose="020E0802020502020306" pitchFamily="34" charset="0"/>
              </a:rPr>
              <a:t>Universidad de Alcalá de Henares</a:t>
            </a:r>
          </a:p>
          <a:p>
            <a:endParaRPr lang="es-ES" b="1" dirty="0" smtClean="0">
              <a:solidFill>
                <a:srgbClr val="C00000"/>
              </a:solidFill>
              <a:latin typeface="Berlin Sans FB Demi" panose="020E0802020502020306" pitchFamily="34" charset="0"/>
            </a:endParaRPr>
          </a:p>
          <a:p>
            <a:r>
              <a:rPr lang="es-ES" b="1" dirty="0" smtClean="0">
                <a:solidFill>
                  <a:srgbClr val="C00000"/>
                </a:solidFill>
                <a:latin typeface="Berlin Sans FB Demi" panose="020E0802020502020306" pitchFamily="34" charset="0"/>
              </a:rPr>
              <a:t>Profa. Dra. Isabel Durán Seco</a:t>
            </a:r>
          </a:p>
          <a:p>
            <a:r>
              <a:rPr lang="es-ES" b="1" dirty="0" smtClean="0">
                <a:solidFill>
                  <a:srgbClr val="C00000"/>
                </a:solidFill>
                <a:latin typeface="Berlin Sans FB Demi" panose="020E0802020502020306" pitchFamily="34" charset="0"/>
              </a:rPr>
              <a:t>3 de junio de 2016</a:t>
            </a:r>
            <a:endParaRPr lang="es-ES" b="1" dirty="0">
              <a:solidFill>
                <a:srgbClr val="C00000"/>
              </a:solidFill>
              <a:latin typeface="Berlin Sans FB Demi" panose="020E0802020502020306" pitchFamily="34" charset="0"/>
            </a:endParaRPr>
          </a:p>
        </p:txBody>
      </p:sp>
    </p:spTree>
    <p:extLst>
      <p:ext uri="{BB962C8B-B14F-4D97-AF65-F5344CB8AC3E}">
        <p14:creationId xmlns:p14="http://schemas.microsoft.com/office/powerpoint/2010/main" val="2880795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smtClean="0">
                <a:solidFill>
                  <a:schemeClr val="accent6">
                    <a:lumMod val="20000"/>
                    <a:lumOff val="80000"/>
                  </a:schemeClr>
                </a:solidFill>
              </a:rPr>
              <a:t>El veredicto. Vinculación del Magistrado-Presidente</a:t>
            </a:r>
            <a:endParaRPr lang="es-ES" i="1" dirty="0">
              <a:solidFill>
                <a:schemeClr val="accent6">
                  <a:lumMod val="20000"/>
                  <a:lumOff val="80000"/>
                </a:schemeClr>
              </a:solidFill>
            </a:endParaRPr>
          </a:p>
        </p:txBody>
      </p:sp>
      <p:sp>
        <p:nvSpPr>
          <p:cNvPr id="3" name="2 Marcador de contenido"/>
          <p:cNvSpPr>
            <a:spLocks noGrp="1"/>
          </p:cNvSpPr>
          <p:nvPr>
            <p:ph idx="1"/>
          </p:nvPr>
        </p:nvSpPr>
        <p:spPr/>
        <p:txBody>
          <a:bodyPr>
            <a:normAutofit fontScale="77500" lnSpcReduction="20000"/>
          </a:bodyPr>
          <a:lstStyle/>
          <a:p>
            <a:pPr algn="just"/>
            <a:r>
              <a:rPr lang="es-ES" dirty="0" smtClean="0"/>
              <a:t>2. ¿Qué significado tiene el pronunciamiento sobre la responsabilidad? El </a:t>
            </a:r>
            <a:r>
              <a:rPr lang="es-ES" b="1" i="1" dirty="0" err="1" smtClean="0"/>
              <a:t>nomen</a:t>
            </a:r>
            <a:r>
              <a:rPr lang="es-ES" b="1" i="1" dirty="0" smtClean="0"/>
              <a:t> iuris</a:t>
            </a:r>
            <a:r>
              <a:rPr lang="es-ES" i="1" dirty="0" smtClean="0"/>
              <a:t>. Hecho justiciable/hecho delictivo. Se sustituyó delito por hecho delictivo en el debate parlamentario</a:t>
            </a:r>
          </a:p>
          <a:p>
            <a:pPr lvl="1" algn="just"/>
            <a:r>
              <a:rPr lang="es-ES" dirty="0"/>
              <a:t>El pronunciamiento sobre la culpabilidad constituye un reproche global que ha de ser coherente con los pronunciamientos sobre los hechos. Debe proponerse con una redacción fáctica. No se deben incluir conceptos jurídicos.</a:t>
            </a:r>
          </a:p>
          <a:p>
            <a:pPr lvl="1" algn="just"/>
            <a:r>
              <a:rPr lang="es-ES" dirty="0" smtClean="0"/>
              <a:t>STS 26-07-2000 (a la que siguen otras muchas): «El objeto del veredicto no debe contener calificaciones jurídicas y el Jurado no debe pronunciarse sobre esos extremos. Si lo hiciera, por una defectuosa redacción del objeto del veredicto no puede afirmarse que el Magistrado-Presidente quede vinculado al realizar la calificación al indebido pronunciamiento del Jurado»</a:t>
            </a:r>
          </a:p>
        </p:txBody>
      </p:sp>
    </p:spTree>
    <p:extLst>
      <p:ext uri="{BB962C8B-B14F-4D97-AF65-F5344CB8AC3E}">
        <p14:creationId xmlns:p14="http://schemas.microsoft.com/office/powerpoint/2010/main" val="1142123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a:solidFill>
                  <a:schemeClr val="accent6">
                    <a:lumMod val="20000"/>
                    <a:lumOff val="80000"/>
                  </a:schemeClr>
                </a:solidFill>
              </a:rPr>
              <a:t>El veredicto. Vinculación del Magistrado-Presidente</a:t>
            </a:r>
            <a:endParaRPr lang="es-ES" dirty="0"/>
          </a:p>
        </p:txBody>
      </p:sp>
      <p:sp>
        <p:nvSpPr>
          <p:cNvPr id="3" name="2 Marcador de contenido"/>
          <p:cNvSpPr>
            <a:spLocks noGrp="1"/>
          </p:cNvSpPr>
          <p:nvPr>
            <p:ph idx="1"/>
          </p:nvPr>
        </p:nvSpPr>
        <p:spPr/>
        <p:txBody>
          <a:bodyPr>
            <a:normAutofit lnSpcReduction="10000"/>
          </a:bodyPr>
          <a:lstStyle/>
          <a:p>
            <a:r>
              <a:rPr lang="es-ES" dirty="0"/>
              <a:t>3. Caso concreto: afirmaciones del veredicto</a:t>
            </a:r>
          </a:p>
          <a:p>
            <a:pPr lvl="1" algn="just"/>
            <a:r>
              <a:rPr lang="es-ES" i="1" dirty="0"/>
              <a:t>Doña Graciela es culpable del asesinato de Doña Matilde</a:t>
            </a:r>
            <a:r>
              <a:rPr lang="es-ES" dirty="0"/>
              <a:t>. El MP la elimina. Argumento: es una calificación </a:t>
            </a:r>
            <a:r>
              <a:rPr lang="es-ES" dirty="0" smtClean="0"/>
              <a:t>jurídica</a:t>
            </a:r>
            <a:endParaRPr lang="es-ES" dirty="0"/>
          </a:p>
          <a:p>
            <a:pPr lvl="1" algn="just"/>
            <a:r>
              <a:rPr lang="es-ES" i="1" dirty="0"/>
              <a:t>Doña Graciela contribuyó a la muerte de Doña Matilde, pero lo hizo con una aportación no esencial o decisiva, es decir de forma prescindible e innecesaria para la ejecución de dicha muerte</a:t>
            </a:r>
            <a:r>
              <a:rPr lang="es-ES" dirty="0"/>
              <a:t>. El MP lo deja en los hechos probados, pero los califica como </a:t>
            </a:r>
            <a:r>
              <a:rPr lang="es-ES" dirty="0" smtClean="0"/>
              <a:t>encubrimiento </a:t>
            </a:r>
            <a:endParaRPr lang="es-ES" dirty="0"/>
          </a:p>
          <a:p>
            <a:pPr algn="just"/>
            <a:endParaRPr lang="es-ES" dirty="0"/>
          </a:p>
        </p:txBody>
      </p:sp>
    </p:spTree>
    <p:extLst>
      <p:ext uri="{BB962C8B-B14F-4D97-AF65-F5344CB8AC3E}">
        <p14:creationId xmlns:p14="http://schemas.microsoft.com/office/powerpoint/2010/main" val="3790235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i="1" dirty="0" smtClean="0">
                <a:solidFill>
                  <a:schemeClr val="accent6">
                    <a:lumMod val="20000"/>
                    <a:lumOff val="80000"/>
                  </a:schemeClr>
                </a:solidFill>
              </a:rPr>
              <a:t>El veredicto. Vinculación del Magistrado-Presidente</a:t>
            </a:r>
            <a:endParaRPr lang="es-ES" i="1" dirty="0">
              <a:solidFill>
                <a:schemeClr val="accent6">
                  <a:lumMod val="20000"/>
                  <a:lumOff val="80000"/>
                </a:schemeClr>
              </a:solidFill>
            </a:endParaRPr>
          </a:p>
        </p:txBody>
      </p:sp>
      <p:sp>
        <p:nvSpPr>
          <p:cNvPr id="3" name="2 Marcador de contenido"/>
          <p:cNvSpPr>
            <a:spLocks noGrp="1"/>
          </p:cNvSpPr>
          <p:nvPr>
            <p:ph idx="1"/>
          </p:nvPr>
        </p:nvSpPr>
        <p:spPr/>
        <p:txBody>
          <a:bodyPr/>
          <a:lstStyle/>
          <a:p>
            <a:pPr algn="just"/>
            <a:r>
              <a:rPr lang="es-ES" dirty="0" smtClean="0"/>
              <a:t>4. La devolución del objeto del veredicto. ¿Cuándo es necesario?</a:t>
            </a:r>
          </a:p>
          <a:p>
            <a:pPr lvl="1" algn="just"/>
            <a:r>
              <a:rPr lang="es-ES" dirty="0" smtClean="0"/>
              <a:t>Cuando se contengan decisiones inconciliable entre sí o que se destruyan unas a las otras:</a:t>
            </a:r>
          </a:p>
          <a:p>
            <a:pPr lvl="2" algn="just"/>
            <a:r>
              <a:rPr lang="es-ES" dirty="0" smtClean="0"/>
              <a:t>Contradicción en los hechos probados</a:t>
            </a:r>
          </a:p>
          <a:p>
            <a:pPr lvl="2" algn="just"/>
            <a:r>
              <a:rPr lang="es-ES" dirty="0" smtClean="0"/>
              <a:t>Contradicción entre los hechos probados y la declaración de culpabilidad</a:t>
            </a:r>
          </a:p>
          <a:p>
            <a:pPr lvl="1" algn="just"/>
            <a:r>
              <a:rPr lang="es-ES" dirty="0" smtClean="0"/>
              <a:t>Caso concreto</a:t>
            </a:r>
            <a:endParaRPr lang="es-ES" dirty="0"/>
          </a:p>
        </p:txBody>
      </p:sp>
    </p:spTree>
    <p:extLst>
      <p:ext uri="{BB962C8B-B14F-4D97-AF65-F5344CB8AC3E}">
        <p14:creationId xmlns:p14="http://schemas.microsoft.com/office/powerpoint/2010/main" val="3298153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sz="4000" i="1" dirty="0" smtClean="0">
                <a:solidFill>
                  <a:schemeClr val="accent6">
                    <a:lumMod val="20000"/>
                    <a:lumOff val="80000"/>
                  </a:schemeClr>
                </a:solidFill>
              </a:rPr>
              <a:t>Conclusiones</a:t>
            </a:r>
            <a:endParaRPr lang="es-ES" sz="4000" i="1" dirty="0">
              <a:solidFill>
                <a:schemeClr val="accent6">
                  <a:lumMod val="20000"/>
                  <a:lumOff val="80000"/>
                </a:schemeClr>
              </a:solidFill>
            </a:endParaRPr>
          </a:p>
        </p:txBody>
      </p:sp>
      <p:sp>
        <p:nvSpPr>
          <p:cNvPr id="3" name="2 Marcador de contenido"/>
          <p:cNvSpPr>
            <a:spLocks noGrp="1"/>
          </p:cNvSpPr>
          <p:nvPr>
            <p:ph idx="1"/>
          </p:nvPr>
        </p:nvSpPr>
        <p:spPr>
          <a:xfrm>
            <a:off x="457200" y="1196752"/>
            <a:ext cx="8229600" cy="5472608"/>
          </a:xfrm>
        </p:spPr>
        <p:txBody>
          <a:bodyPr>
            <a:normAutofit fontScale="92500" lnSpcReduction="10000"/>
          </a:bodyPr>
          <a:lstStyle/>
          <a:p>
            <a:pPr algn="just"/>
            <a:r>
              <a:rPr lang="es-ES" sz="3000" dirty="0" smtClean="0"/>
              <a:t>Sin duda la sentencia puede ser </a:t>
            </a:r>
            <a:r>
              <a:rPr lang="es-ES" sz="3000" b="1" dirty="0" smtClean="0"/>
              <a:t>objeto de discusión</a:t>
            </a:r>
          </a:p>
          <a:p>
            <a:pPr algn="just"/>
            <a:r>
              <a:rPr lang="es-ES" sz="3000" dirty="0" smtClean="0"/>
              <a:t>El </a:t>
            </a:r>
            <a:r>
              <a:rPr lang="es-ES" sz="3000" b="1" dirty="0" smtClean="0"/>
              <a:t>fallo</a:t>
            </a:r>
            <a:r>
              <a:rPr lang="es-ES" sz="3000" dirty="0" smtClean="0"/>
              <a:t> al que llega el Magistrado-Presidente es </a:t>
            </a:r>
            <a:r>
              <a:rPr lang="es-ES" sz="3000" b="1" dirty="0" smtClean="0"/>
              <a:t>defendible</a:t>
            </a:r>
          </a:p>
          <a:p>
            <a:pPr algn="just"/>
            <a:r>
              <a:rPr lang="es-ES" sz="3000" dirty="0" smtClean="0"/>
              <a:t>La solución es la que mejor se adapta a una </a:t>
            </a:r>
            <a:r>
              <a:rPr lang="es-ES" sz="3000" b="1" dirty="0" smtClean="0"/>
              <a:t>solución de justicia material</a:t>
            </a:r>
          </a:p>
          <a:p>
            <a:pPr algn="just"/>
            <a:r>
              <a:rPr lang="es-ES" sz="3000" b="1" dirty="0" smtClean="0"/>
              <a:t>No deben incluirse calificaciones jurídicas en el objeto del veredicto</a:t>
            </a:r>
          </a:p>
          <a:p>
            <a:pPr algn="just"/>
            <a:r>
              <a:rPr lang="es-ES" sz="3000" dirty="0" smtClean="0"/>
              <a:t>La promesa de auxilio posterior si no se prueba que haya reforzado la idea de delinquir del autor es un delito de encubrimiento (si se realiza la actividad en cuestión). En el caso concreto </a:t>
            </a:r>
            <a:r>
              <a:rPr lang="es-ES" sz="3000" b="1" dirty="0" smtClean="0"/>
              <a:t>no hay dato fáctico alguno que indique que se influyó en la decisión de matar</a:t>
            </a:r>
          </a:p>
          <a:p>
            <a:endParaRPr lang="es-ES" dirty="0" smtClean="0"/>
          </a:p>
          <a:p>
            <a:endParaRPr lang="es-ES" dirty="0" smtClean="0"/>
          </a:p>
        </p:txBody>
      </p:sp>
    </p:spTree>
    <p:extLst>
      <p:ext uri="{BB962C8B-B14F-4D97-AF65-F5344CB8AC3E}">
        <p14:creationId xmlns:p14="http://schemas.microsoft.com/office/powerpoint/2010/main" val="3479734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p:spPr>
        <p:txBody>
          <a:bodyPr>
            <a:noAutofit/>
          </a:bodyPr>
          <a:lstStyle/>
          <a:p>
            <a:r>
              <a:rPr lang="es-ES" sz="3000" dirty="0">
                <a:solidFill>
                  <a:srgbClr val="000066"/>
                </a:solidFill>
                <a:latin typeface="Berlin Sans FB Demi" panose="020E0802020502020306" pitchFamily="34" charset="0"/>
                <a:cs typeface="Aharoni" pitchFamily="2" charset="-79"/>
              </a:rPr>
              <a:t>CONSIDERACIONES DE DERECHO PENAL MATERIAL Y PROCESAL AL HILO DE LA SENTENCIA DEL CASO </a:t>
            </a:r>
            <a:br>
              <a:rPr lang="es-ES" sz="3000" dirty="0">
                <a:solidFill>
                  <a:srgbClr val="000066"/>
                </a:solidFill>
                <a:latin typeface="Berlin Sans FB Demi" panose="020E0802020502020306" pitchFamily="34" charset="0"/>
                <a:cs typeface="Aharoni" pitchFamily="2" charset="-79"/>
              </a:rPr>
            </a:br>
            <a:r>
              <a:rPr lang="es-ES" sz="3000" dirty="0">
                <a:solidFill>
                  <a:srgbClr val="000066"/>
                </a:solidFill>
                <a:latin typeface="Berlin Sans FB Demi" panose="020E0802020502020306" pitchFamily="34" charset="0"/>
                <a:cs typeface="Aharoni" pitchFamily="2" charset="-79"/>
              </a:rPr>
              <a:t>«ISABEL CARRASCO»</a:t>
            </a:r>
            <a:endParaRPr lang="es-ES" sz="3000" dirty="0"/>
          </a:p>
        </p:txBody>
      </p:sp>
      <p:sp>
        <p:nvSpPr>
          <p:cNvPr id="3" name="2 Marcador de contenido"/>
          <p:cNvSpPr>
            <a:spLocks noGrp="1"/>
          </p:cNvSpPr>
          <p:nvPr>
            <p:ph idx="1"/>
          </p:nvPr>
        </p:nvSpPr>
        <p:spPr/>
        <p:txBody>
          <a:bodyPr>
            <a:normAutofit fontScale="85000" lnSpcReduction="20000"/>
          </a:bodyPr>
          <a:lstStyle/>
          <a:p>
            <a:pPr marL="0" indent="0" algn="ctr">
              <a:buNone/>
            </a:pPr>
            <a:endParaRPr lang="es-ES" dirty="0" smtClean="0"/>
          </a:p>
          <a:p>
            <a:pPr marL="0" indent="0" algn="ctr">
              <a:buNone/>
            </a:pPr>
            <a:endParaRPr lang="es-ES" dirty="0" smtClean="0"/>
          </a:p>
          <a:p>
            <a:pPr marL="0" indent="0" algn="ctr">
              <a:buNone/>
            </a:pPr>
            <a:endParaRPr lang="es-ES" dirty="0"/>
          </a:p>
          <a:p>
            <a:pPr marL="0" indent="0" algn="ctr">
              <a:buNone/>
            </a:pPr>
            <a:endParaRPr lang="es-ES" dirty="0"/>
          </a:p>
          <a:p>
            <a:pPr marL="0" indent="0" algn="ctr">
              <a:buNone/>
            </a:pPr>
            <a:endParaRPr lang="es-ES" dirty="0" smtClean="0"/>
          </a:p>
          <a:p>
            <a:pPr marL="0" indent="0" algn="r">
              <a:buNone/>
            </a:pPr>
            <a:endParaRPr lang="es-ES" dirty="0" smtClean="0"/>
          </a:p>
          <a:p>
            <a:pPr marL="0" indent="0" algn="r">
              <a:buNone/>
            </a:pPr>
            <a:endParaRPr lang="es-ES" dirty="0" smtClean="0"/>
          </a:p>
          <a:p>
            <a:pPr marL="0" indent="0" algn="r">
              <a:buNone/>
            </a:pPr>
            <a:endParaRPr lang="es-ES" dirty="0" smtClean="0"/>
          </a:p>
          <a:p>
            <a:pPr marL="0" indent="0" algn="r">
              <a:buNone/>
            </a:pPr>
            <a:r>
              <a:rPr lang="es-ES" dirty="0" smtClean="0"/>
              <a:t>Dra. Isabel Durán Seco</a:t>
            </a:r>
          </a:p>
          <a:p>
            <a:pPr marL="0" indent="0" algn="r">
              <a:buNone/>
            </a:pPr>
            <a:r>
              <a:rPr lang="es-ES" dirty="0" smtClean="0"/>
              <a:t>idurs@unileon.es</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004" y="2375896"/>
            <a:ext cx="4499992" cy="2309059"/>
          </a:xfrm>
          <a:prstGeom prst="rect">
            <a:avLst/>
          </a:prstGeom>
        </p:spPr>
      </p:pic>
    </p:spTree>
    <p:extLst>
      <p:ext uri="{BB962C8B-B14F-4D97-AF65-F5344CB8AC3E}">
        <p14:creationId xmlns:p14="http://schemas.microsoft.com/office/powerpoint/2010/main" val="2814128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264" y="4410384"/>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6632"/>
            <a:ext cx="30480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89040"/>
            <a:ext cx="3688160" cy="207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192" y="3429000"/>
            <a:ext cx="3168352" cy="16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13880"/>
            <a:ext cx="501090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10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solidFill>
                  <a:schemeClr val="accent6">
                    <a:lumMod val="20000"/>
                    <a:lumOff val="80000"/>
                  </a:schemeClr>
                </a:solidFill>
              </a:rPr>
              <a:t>Temas objeto de análisis</a:t>
            </a:r>
            <a:endParaRPr lang="es-ES" i="1" dirty="0">
              <a:solidFill>
                <a:schemeClr val="accent6">
                  <a:lumMod val="20000"/>
                  <a:lumOff val="80000"/>
                </a:schemeClr>
              </a:solidFill>
            </a:endParaRPr>
          </a:p>
        </p:txBody>
      </p:sp>
      <p:sp>
        <p:nvSpPr>
          <p:cNvPr id="3" name="2 Marcador de contenido"/>
          <p:cNvSpPr>
            <a:spLocks noGrp="1"/>
          </p:cNvSpPr>
          <p:nvPr>
            <p:ph idx="1"/>
          </p:nvPr>
        </p:nvSpPr>
        <p:spPr/>
        <p:txBody>
          <a:bodyPr>
            <a:normAutofit lnSpcReduction="10000"/>
          </a:bodyPr>
          <a:lstStyle/>
          <a:p>
            <a:r>
              <a:rPr lang="es-ES" b="1" dirty="0"/>
              <a:t>1.</a:t>
            </a:r>
            <a:r>
              <a:rPr lang="es-ES" dirty="0"/>
              <a:t> Hechos </a:t>
            </a:r>
            <a:r>
              <a:rPr lang="es-ES" dirty="0" smtClean="0"/>
              <a:t>probados (según la SAP)</a:t>
            </a:r>
            <a:endParaRPr lang="es-ES" dirty="0"/>
          </a:p>
          <a:p>
            <a:r>
              <a:rPr lang="es-ES" b="1" dirty="0"/>
              <a:t>2. </a:t>
            </a:r>
            <a:r>
              <a:rPr lang="es-ES" dirty="0"/>
              <a:t>La Sentencia</a:t>
            </a:r>
          </a:p>
          <a:p>
            <a:r>
              <a:rPr lang="es-ES" b="1" dirty="0"/>
              <a:t>3.</a:t>
            </a:r>
            <a:r>
              <a:rPr lang="es-ES" dirty="0"/>
              <a:t> La </a:t>
            </a:r>
            <a:r>
              <a:rPr lang="es-ES" dirty="0" smtClean="0"/>
              <a:t>promesa previa de auxilio posterior </a:t>
            </a:r>
            <a:r>
              <a:rPr lang="es-ES" dirty="0"/>
              <a:t>posterior. ¿Cómo calificarla?</a:t>
            </a:r>
          </a:p>
          <a:p>
            <a:pPr lvl="1"/>
            <a:r>
              <a:rPr lang="es-ES" sz="2400" dirty="0"/>
              <a:t>3</a:t>
            </a:r>
            <a:r>
              <a:rPr lang="es-ES" sz="2400" dirty="0" smtClean="0"/>
              <a:t>.1. Es una forma de participación</a:t>
            </a:r>
          </a:p>
          <a:p>
            <a:pPr lvl="1"/>
            <a:r>
              <a:rPr lang="es-ES" sz="2400" dirty="0"/>
              <a:t>3</a:t>
            </a:r>
            <a:r>
              <a:rPr lang="es-ES" sz="2400" dirty="0" smtClean="0"/>
              <a:t>.2. Es un delito de encubrimiento</a:t>
            </a:r>
          </a:p>
          <a:p>
            <a:pPr lvl="1"/>
            <a:r>
              <a:rPr lang="es-ES" sz="2400" dirty="0"/>
              <a:t>3</a:t>
            </a:r>
            <a:r>
              <a:rPr lang="es-ES" sz="2400" dirty="0" smtClean="0"/>
              <a:t>.3. Posición intermedia</a:t>
            </a:r>
          </a:p>
          <a:p>
            <a:r>
              <a:rPr lang="es-ES" b="1" dirty="0"/>
              <a:t>4</a:t>
            </a:r>
            <a:r>
              <a:rPr lang="es-ES" b="1" dirty="0" smtClean="0"/>
              <a:t>. </a:t>
            </a:r>
            <a:r>
              <a:rPr lang="es-ES" dirty="0" smtClean="0"/>
              <a:t>El veredicto. Vinculación del Magistrado-Presidente</a:t>
            </a:r>
          </a:p>
        </p:txBody>
      </p:sp>
    </p:spTree>
    <p:extLst>
      <p:ext uri="{BB962C8B-B14F-4D97-AF65-F5344CB8AC3E}">
        <p14:creationId xmlns:p14="http://schemas.microsoft.com/office/powerpoint/2010/main" val="501233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
            <a:ext cx="6559823" cy="686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548680" y="620688"/>
            <a:ext cx="4864087" cy="566936"/>
          </a:xfrm>
        </p:spPr>
        <p:txBody>
          <a:bodyPr>
            <a:noAutofit/>
          </a:bodyPr>
          <a:lstStyle/>
          <a:p>
            <a:r>
              <a:rPr lang="es-ES" sz="3600" i="1" dirty="0" smtClean="0">
                <a:solidFill>
                  <a:schemeClr val="accent6">
                    <a:lumMod val="20000"/>
                    <a:lumOff val="80000"/>
                  </a:schemeClr>
                </a:solidFill>
              </a:rPr>
              <a:t>Hechos </a:t>
            </a:r>
            <a:br>
              <a:rPr lang="es-ES" sz="3600" i="1" dirty="0" smtClean="0">
                <a:solidFill>
                  <a:schemeClr val="accent6">
                    <a:lumMod val="20000"/>
                    <a:lumOff val="80000"/>
                  </a:schemeClr>
                </a:solidFill>
              </a:rPr>
            </a:br>
            <a:r>
              <a:rPr lang="es-ES" sz="3600" i="1" dirty="0" smtClean="0">
                <a:solidFill>
                  <a:schemeClr val="accent6">
                    <a:lumMod val="20000"/>
                    <a:lumOff val="80000"/>
                  </a:schemeClr>
                </a:solidFill>
              </a:rPr>
              <a:t>probados</a:t>
            </a:r>
            <a:endParaRPr lang="es-ES" sz="3600" i="1" dirty="0">
              <a:solidFill>
                <a:schemeClr val="accent6">
                  <a:lumMod val="20000"/>
                  <a:lumOff val="80000"/>
                </a:schemeClr>
              </a:solidFill>
            </a:endParaRPr>
          </a:p>
        </p:txBody>
      </p:sp>
      <p:sp>
        <p:nvSpPr>
          <p:cNvPr id="3" name="2 Marcador de contenido"/>
          <p:cNvSpPr>
            <a:spLocks noGrp="1"/>
          </p:cNvSpPr>
          <p:nvPr>
            <p:ph idx="1"/>
          </p:nvPr>
        </p:nvSpPr>
        <p:spPr/>
        <p:txBody>
          <a:bodyPr/>
          <a:lstStyle/>
          <a:p>
            <a:pPr marL="0" indent="0">
              <a:buNone/>
            </a:pPr>
            <a:endParaRPr lang="es-ES" dirty="0" smtClean="0">
              <a:effectLst/>
            </a:endParaRPr>
          </a:p>
          <a:p>
            <a:pPr marL="0" indent="0">
              <a:buNone/>
            </a:pPr>
            <a:endParaRPr lang="es-ES" dirty="0" smtClean="0"/>
          </a:p>
        </p:txBody>
      </p:sp>
    </p:spTree>
    <p:extLst>
      <p:ext uri="{BB962C8B-B14F-4D97-AF65-F5344CB8AC3E}">
        <p14:creationId xmlns:p14="http://schemas.microsoft.com/office/powerpoint/2010/main" val="21943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400" y="0"/>
            <a:ext cx="8229600" cy="1143000"/>
          </a:xfrm>
        </p:spPr>
        <p:txBody>
          <a:bodyPr/>
          <a:lstStyle/>
          <a:p>
            <a:r>
              <a:rPr lang="es-ES" i="1" dirty="0" smtClean="0">
                <a:solidFill>
                  <a:schemeClr val="accent6">
                    <a:lumMod val="20000"/>
                    <a:lumOff val="80000"/>
                  </a:schemeClr>
                </a:solidFill>
              </a:rPr>
              <a:t>La sentencia</a:t>
            </a:r>
            <a:endParaRPr lang="es-ES" i="1" dirty="0">
              <a:solidFill>
                <a:schemeClr val="accent6">
                  <a:lumMod val="20000"/>
                  <a:lumOff val="80000"/>
                </a:schemeClr>
              </a:solidFill>
            </a:endParaRPr>
          </a:p>
        </p:txBody>
      </p:sp>
      <p:sp>
        <p:nvSpPr>
          <p:cNvPr id="3" name="2 Marcador de contenido"/>
          <p:cNvSpPr>
            <a:spLocks noGrp="1"/>
          </p:cNvSpPr>
          <p:nvPr>
            <p:ph idx="1"/>
          </p:nvPr>
        </p:nvSpPr>
        <p:spPr/>
        <p:txBody>
          <a:bodyPr>
            <a:normAutofit fontScale="92500" lnSpcReduction="10000"/>
          </a:bodyPr>
          <a:lstStyle/>
          <a:p>
            <a:r>
              <a:rPr lang="es-ES" dirty="0" smtClean="0"/>
              <a:t>Estructura</a:t>
            </a:r>
          </a:p>
          <a:p>
            <a:pPr lvl="1"/>
            <a:r>
              <a:rPr lang="es-ES" dirty="0"/>
              <a:t>Antecedentes procesales</a:t>
            </a:r>
          </a:p>
          <a:p>
            <a:pPr lvl="1"/>
            <a:r>
              <a:rPr lang="es-ES" dirty="0" smtClean="0"/>
              <a:t>Hechos Probados</a:t>
            </a:r>
          </a:p>
          <a:p>
            <a:pPr lvl="1"/>
            <a:r>
              <a:rPr lang="es-ES" dirty="0" smtClean="0"/>
              <a:t>Fundamentos de Derecho</a:t>
            </a:r>
          </a:p>
          <a:p>
            <a:pPr lvl="3"/>
            <a:r>
              <a:rPr lang="es-ES" b="1" dirty="0" smtClean="0"/>
              <a:t>1. Consideraciones previas </a:t>
            </a:r>
          </a:p>
          <a:p>
            <a:pPr lvl="5" algn="just"/>
            <a:r>
              <a:rPr lang="es-ES" dirty="0" smtClean="0"/>
              <a:t>Carácter mixto del Jurado y funciones del jurado y Magistrado-Presidente</a:t>
            </a:r>
          </a:p>
          <a:p>
            <a:pPr lvl="5" algn="just"/>
            <a:r>
              <a:rPr lang="es-ES" dirty="0" smtClean="0"/>
              <a:t>Solidaridad entre el Jurado y el Magistrado-Presidente</a:t>
            </a:r>
          </a:p>
          <a:p>
            <a:pPr lvl="5" algn="just"/>
            <a:r>
              <a:rPr lang="es-ES" dirty="0" smtClean="0"/>
              <a:t>Vinculación del Magistrado-Presidente al Veredicto del Jurado</a:t>
            </a:r>
          </a:p>
          <a:p>
            <a:pPr lvl="5" algn="just"/>
            <a:r>
              <a:rPr lang="es-ES" dirty="0" smtClean="0"/>
              <a:t>Significado de la Vinculación del Magistrado-Presidente al veredicto de culpabilidad</a:t>
            </a:r>
          </a:p>
          <a:p>
            <a:pPr lvl="8" algn="just"/>
            <a:endParaRPr lang="es-ES" dirty="0" smtClean="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6084168" y="861532"/>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567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920"/>
            <a:ext cx="8229600" cy="737784"/>
          </a:xfrm>
        </p:spPr>
        <p:txBody>
          <a:bodyPr>
            <a:normAutofit fontScale="90000"/>
          </a:bodyPr>
          <a:lstStyle/>
          <a:p>
            <a:r>
              <a:rPr lang="es-ES" dirty="0" smtClean="0"/>
              <a:t/>
            </a:r>
            <a:br>
              <a:rPr lang="es-ES" dirty="0" smtClean="0"/>
            </a:br>
            <a:r>
              <a:rPr lang="es-ES" sz="4900" i="1" dirty="0" smtClean="0">
                <a:solidFill>
                  <a:schemeClr val="accent6">
                    <a:lumMod val="20000"/>
                    <a:lumOff val="80000"/>
                  </a:schemeClr>
                </a:solidFill>
              </a:rPr>
              <a:t>La sentencia</a:t>
            </a:r>
            <a:r>
              <a:rPr lang="es-ES" i="1" dirty="0" smtClean="0">
                <a:solidFill>
                  <a:schemeClr val="accent6">
                    <a:lumMod val="20000"/>
                    <a:lumOff val="80000"/>
                  </a:schemeClr>
                </a:solidFill>
              </a:rPr>
              <a:t/>
            </a:r>
            <a:br>
              <a:rPr lang="es-ES" i="1" dirty="0" smtClean="0">
                <a:solidFill>
                  <a:schemeClr val="accent6">
                    <a:lumMod val="20000"/>
                    <a:lumOff val="80000"/>
                  </a:schemeClr>
                </a:solidFill>
              </a:rPr>
            </a:br>
            <a:endParaRPr lang="es-ES" i="1" dirty="0">
              <a:solidFill>
                <a:schemeClr val="accent6">
                  <a:lumMod val="20000"/>
                  <a:lumOff val="80000"/>
                </a:schemeClr>
              </a:solidFill>
            </a:endParaRPr>
          </a:p>
        </p:txBody>
      </p:sp>
      <p:sp>
        <p:nvSpPr>
          <p:cNvPr id="3" name="2 Marcador de contenido"/>
          <p:cNvSpPr>
            <a:spLocks noGrp="1"/>
          </p:cNvSpPr>
          <p:nvPr>
            <p:ph idx="1"/>
          </p:nvPr>
        </p:nvSpPr>
        <p:spPr>
          <a:xfrm>
            <a:off x="395536" y="908720"/>
            <a:ext cx="8229600" cy="4525963"/>
          </a:xfrm>
        </p:spPr>
        <p:txBody>
          <a:bodyPr>
            <a:normAutofit/>
          </a:bodyPr>
          <a:lstStyle/>
          <a:p>
            <a:pPr marL="457200" lvl="1" indent="0" algn="just">
              <a:buNone/>
            </a:pPr>
            <a:r>
              <a:rPr lang="es-ES" sz="2000" b="1" dirty="0" smtClean="0"/>
              <a:t>	2. Motivación de la prueba </a:t>
            </a:r>
          </a:p>
          <a:p>
            <a:pPr lvl="2" algn="just"/>
            <a:r>
              <a:rPr lang="es-ES" sz="2000" dirty="0" smtClean="0"/>
              <a:t>2.1. Motivación de la prueba ante el TJ</a:t>
            </a:r>
          </a:p>
          <a:p>
            <a:pPr lvl="2" algn="just"/>
            <a:r>
              <a:rPr lang="es-ES" sz="2000" dirty="0" smtClean="0"/>
              <a:t>2.2. Control de la motivación de la prueba exigido por el principio de presunción de inocencia</a:t>
            </a:r>
          </a:p>
          <a:p>
            <a:pPr lvl="2" algn="just"/>
            <a:r>
              <a:rPr lang="es-ES" sz="2000" dirty="0" smtClean="0"/>
              <a:t>2.3. Existencia, validez y carácter inculpatorio de la prueba examinada en el caso concreto</a:t>
            </a:r>
          </a:p>
          <a:p>
            <a:pPr marL="914400" lvl="2" indent="0" algn="just">
              <a:buNone/>
            </a:pPr>
            <a:r>
              <a:rPr lang="es-ES" sz="2000" b="1" dirty="0"/>
              <a:t>3. Calificación de los hechos declarados probados</a:t>
            </a:r>
          </a:p>
          <a:p>
            <a:pPr marL="914400" lvl="2" indent="0" algn="just">
              <a:buNone/>
            </a:pPr>
            <a:r>
              <a:rPr lang="es-ES" sz="2000" dirty="0"/>
              <a:t>	3.1. Asesinato.  Autoría y participación. Distinción. Conducta de Doña Graciela.</a:t>
            </a:r>
          </a:p>
          <a:p>
            <a:pPr marL="914400" lvl="2" indent="0" algn="just">
              <a:buNone/>
            </a:pPr>
            <a:r>
              <a:rPr lang="es-ES" sz="2000" dirty="0"/>
              <a:t>	3.2. Atentado</a:t>
            </a:r>
          </a:p>
          <a:p>
            <a:pPr marL="914400" lvl="2" indent="0" algn="just">
              <a:buNone/>
            </a:pPr>
            <a:r>
              <a:rPr lang="es-ES" sz="2000" dirty="0"/>
              <a:t>	3.3. </a:t>
            </a:r>
            <a:r>
              <a:rPr lang="es-ES" sz="2000" dirty="0" smtClean="0"/>
              <a:t>Encubrimiento</a:t>
            </a:r>
          </a:p>
          <a:p>
            <a:pPr marL="914400" lvl="2" indent="0" algn="just">
              <a:buNone/>
            </a:pPr>
            <a:r>
              <a:rPr lang="es-ES" sz="2000" dirty="0"/>
              <a:t>	</a:t>
            </a:r>
            <a:r>
              <a:rPr lang="es-ES" sz="2000" dirty="0" smtClean="0"/>
              <a:t>3.4. Tenencia ilícita de armas</a:t>
            </a:r>
          </a:p>
          <a:p>
            <a:pPr marL="914400" lvl="2" indent="0" algn="just">
              <a:buNone/>
            </a:pPr>
            <a:endParaRPr lang="es-E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41887"/>
            <a:ext cx="3240360" cy="31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4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229600" cy="850106"/>
          </a:xfrm>
        </p:spPr>
        <p:txBody>
          <a:bodyPr>
            <a:normAutofit fontScale="90000"/>
          </a:bodyPr>
          <a:lstStyle/>
          <a:p>
            <a:r>
              <a:rPr lang="es-ES" sz="4900" i="1" dirty="0" smtClean="0">
                <a:solidFill>
                  <a:schemeClr val="accent6">
                    <a:lumMod val="20000"/>
                    <a:lumOff val="80000"/>
                  </a:schemeClr>
                </a:solidFill>
              </a:rPr>
              <a:t>La sentencia</a:t>
            </a:r>
            <a:r>
              <a:rPr lang="es-ES" i="1" dirty="0" smtClean="0">
                <a:solidFill>
                  <a:schemeClr val="accent6">
                    <a:lumMod val="20000"/>
                    <a:lumOff val="80000"/>
                  </a:schemeClr>
                </a:solidFill>
              </a:rPr>
              <a:t/>
            </a:r>
            <a:br>
              <a:rPr lang="es-ES" i="1" dirty="0" smtClean="0">
                <a:solidFill>
                  <a:schemeClr val="accent6">
                    <a:lumMod val="20000"/>
                    <a:lumOff val="80000"/>
                  </a:schemeClr>
                </a:solidFill>
              </a:rPr>
            </a:br>
            <a:endParaRPr lang="es-ES" i="1" dirty="0">
              <a:solidFill>
                <a:schemeClr val="accent6">
                  <a:lumMod val="20000"/>
                  <a:lumOff val="80000"/>
                </a:schemeClr>
              </a:solidFill>
            </a:endParaRPr>
          </a:p>
        </p:txBody>
      </p:sp>
      <p:sp>
        <p:nvSpPr>
          <p:cNvPr id="3" name="2 Marcador de contenido"/>
          <p:cNvSpPr>
            <a:spLocks noGrp="1"/>
          </p:cNvSpPr>
          <p:nvPr>
            <p:ph idx="1"/>
          </p:nvPr>
        </p:nvSpPr>
        <p:spPr>
          <a:xfrm>
            <a:off x="457200" y="980728"/>
            <a:ext cx="8229600" cy="5145435"/>
          </a:xfrm>
        </p:spPr>
        <p:txBody>
          <a:bodyPr>
            <a:normAutofit/>
          </a:bodyPr>
          <a:lstStyle/>
          <a:p>
            <a:pPr marL="457200" lvl="1" indent="0" algn="just">
              <a:buNone/>
            </a:pPr>
            <a:r>
              <a:rPr lang="es-ES" dirty="0"/>
              <a:t>	</a:t>
            </a:r>
            <a:r>
              <a:rPr lang="es-ES" sz="2400" b="1" dirty="0" smtClean="0"/>
              <a:t>4. Circunstancias Modificativas Responsabilidad Criminal</a:t>
            </a:r>
          </a:p>
          <a:p>
            <a:pPr marL="457200" lvl="1" indent="0" algn="just">
              <a:buNone/>
            </a:pPr>
            <a:r>
              <a:rPr lang="es-ES" sz="2400" dirty="0"/>
              <a:t>	</a:t>
            </a:r>
            <a:r>
              <a:rPr lang="es-ES" sz="2400" dirty="0" smtClean="0"/>
              <a:t>	4.1 Reparación parcial del daño</a:t>
            </a:r>
          </a:p>
          <a:p>
            <a:pPr marL="457200" lvl="1" indent="0" algn="just">
              <a:buNone/>
            </a:pPr>
            <a:r>
              <a:rPr lang="es-ES" sz="2400" dirty="0"/>
              <a:t>	</a:t>
            </a:r>
            <a:r>
              <a:rPr lang="es-ES" sz="2400" dirty="0" smtClean="0"/>
              <a:t>	4.2. Eximente incompleta anomalía psíquica</a:t>
            </a:r>
          </a:p>
          <a:p>
            <a:pPr marL="457200" lvl="1" indent="0" algn="just">
              <a:buNone/>
            </a:pPr>
            <a:r>
              <a:rPr lang="es-ES" sz="2400" dirty="0"/>
              <a:t>	</a:t>
            </a:r>
            <a:r>
              <a:rPr lang="es-ES" sz="2400" b="1" dirty="0" smtClean="0"/>
              <a:t>5. Penalidad</a:t>
            </a:r>
          </a:p>
          <a:p>
            <a:pPr marL="457200" lvl="1" indent="0" algn="just">
              <a:buNone/>
            </a:pPr>
            <a:r>
              <a:rPr lang="es-ES" sz="2400" dirty="0"/>
              <a:t>	</a:t>
            </a:r>
            <a:r>
              <a:rPr lang="es-ES" sz="2400" b="1" dirty="0" smtClean="0"/>
              <a:t>6. Responsabilidad Civil</a:t>
            </a:r>
          </a:p>
          <a:p>
            <a:pPr marL="457200" lvl="1" indent="0" algn="just">
              <a:buNone/>
            </a:pPr>
            <a:r>
              <a:rPr lang="es-ES" sz="2400" dirty="0"/>
              <a:t>	</a:t>
            </a:r>
            <a:r>
              <a:rPr lang="es-ES" sz="2400" b="1" dirty="0" smtClean="0"/>
              <a:t>7. Costas procesales</a:t>
            </a:r>
          </a:p>
          <a:p>
            <a:pPr marL="457200" lvl="1" indent="0" algn="just">
              <a:buNone/>
            </a:pPr>
            <a:r>
              <a:rPr lang="es-ES" sz="2400" dirty="0"/>
              <a:t>	</a:t>
            </a:r>
            <a:r>
              <a:rPr lang="es-ES" sz="2400" b="1" dirty="0" smtClean="0"/>
              <a:t>8. Deducción testimonios</a:t>
            </a:r>
          </a:p>
          <a:p>
            <a:pPr marL="457200" lvl="1" indent="0" algn="just">
              <a:buNone/>
            </a:pPr>
            <a:r>
              <a:rPr lang="es-ES" sz="2400" dirty="0"/>
              <a:t>	</a:t>
            </a:r>
            <a:r>
              <a:rPr lang="es-ES" sz="2400" b="1" dirty="0" smtClean="0"/>
              <a:t>9. Suspensión condicional de las penas y el indulto</a:t>
            </a:r>
          </a:p>
          <a:p>
            <a:pPr marL="457200" lvl="1" indent="0" algn="just">
              <a:buNone/>
            </a:pPr>
            <a:r>
              <a:rPr lang="es-ES" sz="2400" b="1" dirty="0"/>
              <a:t>	</a:t>
            </a:r>
            <a:r>
              <a:rPr lang="es-ES" sz="2400" b="1" dirty="0" smtClean="0"/>
              <a:t>10. Libertad provisional</a:t>
            </a:r>
          </a:p>
          <a:p>
            <a:pPr marL="457200" lvl="1" indent="0" algn="just">
              <a:buNone/>
            </a:pPr>
            <a:r>
              <a:rPr lang="es-ES" sz="2400" b="1" dirty="0" smtClean="0"/>
              <a:t>EL FALLO</a:t>
            </a:r>
          </a:p>
          <a:p>
            <a:pPr marL="457200" lvl="1" indent="0">
              <a:buNone/>
            </a:pPr>
            <a:endParaRPr lang="es-ES" dirty="0"/>
          </a:p>
        </p:txBody>
      </p:sp>
    </p:spTree>
    <p:extLst>
      <p:ext uri="{BB962C8B-B14F-4D97-AF65-F5344CB8AC3E}">
        <p14:creationId xmlns:p14="http://schemas.microsoft.com/office/powerpoint/2010/main" val="204544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143000"/>
          </a:xfrm>
        </p:spPr>
        <p:txBody>
          <a:bodyPr>
            <a:normAutofit fontScale="90000"/>
          </a:bodyPr>
          <a:lstStyle/>
          <a:p>
            <a:r>
              <a:rPr lang="es-ES" i="1" dirty="0" smtClean="0">
                <a:solidFill>
                  <a:schemeClr val="accent6">
                    <a:lumMod val="20000"/>
                    <a:lumOff val="80000"/>
                  </a:schemeClr>
                </a:solidFill>
              </a:rPr>
              <a:t>La promesa previa de auxilio posterior ¿Cómo ha de calificarse?</a:t>
            </a:r>
            <a:endParaRPr lang="es-ES" i="1" dirty="0">
              <a:solidFill>
                <a:schemeClr val="accent6">
                  <a:lumMod val="20000"/>
                  <a:lumOff val="80000"/>
                </a:schemeClr>
              </a:solidFill>
            </a:endParaRPr>
          </a:p>
        </p:txBody>
      </p:sp>
      <p:sp>
        <p:nvSpPr>
          <p:cNvPr id="3" name="2 Marcador de contenido"/>
          <p:cNvSpPr>
            <a:spLocks noGrp="1"/>
          </p:cNvSpPr>
          <p:nvPr>
            <p:ph idx="1"/>
          </p:nvPr>
        </p:nvSpPr>
        <p:spPr/>
        <p:txBody>
          <a:bodyPr/>
          <a:lstStyle/>
          <a:p>
            <a:pPr algn="just"/>
            <a:r>
              <a:rPr lang="es-ES" dirty="0" smtClean="0"/>
              <a:t>Auxilio posterior que responde al cumplimiento de una promesa previa</a:t>
            </a:r>
          </a:p>
          <a:p>
            <a:pPr lvl="1" algn="just"/>
            <a:r>
              <a:rPr lang="es-ES" dirty="0" smtClean="0"/>
              <a:t>1. Es una forma de participación. Minoritaria y clásica. Concierto previo</a:t>
            </a:r>
          </a:p>
          <a:p>
            <a:pPr lvl="1" algn="just"/>
            <a:r>
              <a:rPr lang="es-ES" dirty="0" smtClean="0"/>
              <a:t>2. Es siempre una conducta de encubrimiento</a:t>
            </a:r>
          </a:p>
          <a:p>
            <a:pPr lvl="1" algn="just"/>
            <a:r>
              <a:rPr lang="es-ES" dirty="0" smtClean="0"/>
              <a:t>3. Será participación si tuvo alguna influencia psíquica, si refuerza la decisión del autor. En otro caso será encubrimiento</a:t>
            </a:r>
            <a:endParaRPr lang="es-E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5073868"/>
            <a:ext cx="3162199" cy="178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38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i="1" dirty="0" smtClean="0">
                <a:solidFill>
                  <a:schemeClr val="accent6">
                    <a:lumMod val="20000"/>
                    <a:lumOff val="80000"/>
                  </a:schemeClr>
                </a:solidFill>
              </a:rPr>
              <a:t>El veredicto. Vinculación del Magistrado-Presidente</a:t>
            </a:r>
            <a:endParaRPr lang="es-ES" sz="4000" i="1" dirty="0">
              <a:solidFill>
                <a:schemeClr val="accent6">
                  <a:lumMod val="20000"/>
                  <a:lumOff val="80000"/>
                </a:schemeClr>
              </a:solidFill>
            </a:endParaRPr>
          </a:p>
        </p:txBody>
      </p:sp>
      <p:sp>
        <p:nvSpPr>
          <p:cNvPr id="3" name="2 Marcador de contenido"/>
          <p:cNvSpPr>
            <a:spLocks noGrp="1"/>
          </p:cNvSpPr>
          <p:nvPr>
            <p:ph idx="1"/>
          </p:nvPr>
        </p:nvSpPr>
        <p:spPr/>
        <p:txBody>
          <a:bodyPr>
            <a:normAutofit/>
          </a:bodyPr>
          <a:lstStyle/>
          <a:p>
            <a:pPr algn="just"/>
            <a:r>
              <a:rPr lang="es-ES" dirty="0" smtClean="0"/>
              <a:t> 1. ¿Qué es el objeto del veredicto? Art. 52 LOTJ</a:t>
            </a:r>
          </a:p>
          <a:p>
            <a:pPr lvl="2" algn="just"/>
            <a:r>
              <a:rPr lang="es-ES" dirty="0" smtClean="0"/>
              <a:t>Narración hechos alegados por las partes</a:t>
            </a:r>
          </a:p>
          <a:p>
            <a:pPr lvl="2" algn="just"/>
            <a:r>
              <a:rPr lang="es-ES" dirty="0" smtClean="0"/>
              <a:t>Hechos que puedan determinar la estimación de una causa de exención de la responsabilidad</a:t>
            </a:r>
          </a:p>
          <a:p>
            <a:pPr lvl="2" algn="just"/>
            <a:r>
              <a:rPr lang="es-ES" dirty="0" smtClean="0"/>
              <a:t>Narración hechos que puedan determinar el grado de ejecución, participación y modificación responsabilidad. Dificultad de separarlos de los del tipo penal.</a:t>
            </a:r>
          </a:p>
          <a:p>
            <a:pPr lvl="2" algn="just"/>
            <a:r>
              <a:rPr lang="es-ES" b="1" i="1" dirty="0" smtClean="0"/>
              <a:t>Hecho delictivo </a:t>
            </a:r>
            <a:r>
              <a:rPr lang="es-ES" dirty="0" smtClean="0"/>
              <a:t>por el que el acusado ha de ser declarado o no culpable</a:t>
            </a:r>
          </a:p>
          <a:p>
            <a:endParaRPr lang="es-ES" dirty="0"/>
          </a:p>
        </p:txBody>
      </p:sp>
    </p:spTree>
    <p:extLst>
      <p:ext uri="{BB962C8B-B14F-4D97-AF65-F5344CB8AC3E}">
        <p14:creationId xmlns:p14="http://schemas.microsoft.com/office/powerpoint/2010/main" val="3884414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673</Words>
  <Application>Microsoft Office PowerPoint</Application>
  <PresentationFormat>Presentación en pantalla (4:3)</PresentationFormat>
  <Paragraphs>88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CONSIDERACIONES DE DERECHO PENAL MATERIAL Y PROCESAL AL HILO DE LA SENTENCIA DEL CASO  «ISABEL CARRASCO»</vt:lpstr>
      <vt:lpstr>Presentación de PowerPoint</vt:lpstr>
      <vt:lpstr>Temas objeto de análisis</vt:lpstr>
      <vt:lpstr>Hechos  probados</vt:lpstr>
      <vt:lpstr>La sentencia</vt:lpstr>
      <vt:lpstr> La sentencia </vt:lpstr>
      <vt:lpstr>La sentencia </vt:lpstr>
      <vt:lpstr>La promesa previa de auxilio posterior ¿Cómo ha de calificarse?</vt:lpstr>
      <vt:lpstr>El veredicto. Vinculación del Magistrado-Presidente</vt:lpstr>
      <vt:lpstr>El veredicto. Vinculación del Magistrado-Presidente</vt:lpstr>
      <vt:lpstr>El veredicto. Vinculación del Magistrado-Presidente</vt:lpstr>
      <vt:lpstr>El veredicto. Vinculación del Magistrado-Presidente</vt:lpstr>
      <vt:lpstr>Conclusiones</vt:lpstr>
      <vt:lpstr>CONSIDERACIONES DE DERECHO PENAL MATERIAL Y PROCESAL AL HILO DE LA SENTENCIA DEL CASO  «ISABEL CARRASCO»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de Derecho penal material y procesal al hilo de la Sentencia del caso «Isabel Carrasco»</dc:title>
  <dc:creator>Isabel Duran</dc:creator>
  <cp:lastModifiedBy>Fernando</cp:lastModifiedBy>
  <cp:revision>42</cp:revision>
  <dcterms:created xsi:type="dcterms:W3CDTF">2016-05-29T13:58:53Z</dcterms:created>
  <dcterms:modified xsi:type="dcterms:W3CDTF">2016-06-12T18:36:08Z</dcterms:modified>
</cp:coreProperties>
</file>